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88" r:id="rId3"/>
    <p:sldId id="257" r:id="rId4"/>
    <p:sldId id="286" r:id="rId5"/>
    <p:sldId id="291" r:id="rId6"/>
    <p:sldId id="289" r:id="rId7"/>
    <p:sldId id="290" r:id="rId8"/>
    <p:sldId id="293" r:id="rId9"/>
    <p:sldId id="292" r:id="rId10"/>
    <p:sldId id="303" r:id="rId11"/>
    <p:sldId id="299" r:id="rId12"/>
    <p:sldId id="258" r:id="rId13"/>
    <p:sldId id="294" r:id="rId14"/>
    <p:sldId id="296" r:id="rId15"/>
    <p:sldId id="295" r:id="rId16"/>
    <p:sldId id="297" r:id="rId17"/>
    <p:sldId id="304" r:id="rId18"/>
    <p:sldId id="300" r:id="rId19"/>
    <p:sldId id="264" r:id="rId20"/>
    <p:sldId id="265" r:id="rId21"/>
    <p:sldId id="267" r:id="rId22"/>
    <p:sldId id="268" r:id="rId23"/>
    <p:sldId id="269" r:id="rId24"/>
    <p:sldId id="270" r:id="rId25"/>
    <p:sldId id="271" r:id="rId26"/>
    <p:sldId id="301" r:id="rId27"/>
    <p:sldId id="273" r:id="rId28"/>
    <p:sldId id="298" r:id="rId29"/>
    <p:sldId id="305" r:id="rId30"/>
    <p:sldId id="274" r:id="rId31"/>
    <p:sldId id="275" r:id="rId32"/>
    <p:sldId id="276" r:id="rId33"/>
    <p:sldId id="277" r:id="rId34"/>
    <p:sldId id="278" r:id="rId35"/>
    <p:sldId id="302" r:id="rId36"/>
    <p:sldId id="285" r:id="rId37"/>
    <p:sldId id="279" r:id="rId38"/>
    <p:sldId id="280" r:id="rId39"/>
    <p:sldId id="281" r:id="rId40"/>
    <p:sldId id="283" r:id="rId41"/>
    <p:sldId id="284" r:id="rId42"/>
    <p:sldId id="282" r:id="rId43"/>
    <p:sldId id="262" r:id="rId44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6"/>
      <p:italic r:id="rId47"/>
    </p:embeddedFont>
    <p:embeddedFont>
      <p:font typeface="Avenir Book" panose="02000503020000020003" pitchFamily="2" charset="0"/>
      <p:regular r:id="rId48"/>
      <p:italic r:id="rId49"/>
    </p:embeddedFont>
    <p:embeddedFont>
      <p:font typeface="Montserrat" pitchFamily="2" charset="77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Medium" panose="02000000000000000000" pitchFamily="2" charset="0"/>
      <p:regular r:id="rId58"/>
      <p:bold r:id="rId59"/>
      <p:italic r:id="rId60"/>
      <p:boldItalic r:id="rId61"/>
    </p:embeddedFont>
    <p:embeddedFont>
      <p:font typeface="Roboto Thin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2"/>
    <p:restoredTop sz="72055"/>
  </p:normalViewPr>
  <p:slideViewPr>
    <p:cSldViewPr snapToGrid="0">
      <p:cViewPr varScale="1">
        <p:scale>
          <a:sx n="120" d="100"/>
          <a:sy n="120" d="100"/>
        </p:scale>
        <p:origin x="16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ad0cb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ad0cb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form of problem-solving. If you like Wordle, puzzles, Rubik’s cubes, video games, crosswords, Sudoku, or really any kind of problem-solving (like diagnosing a patient, running experiments, or helping students learn something new) … you might discover coding is just another way to problem-solve, and might even be fun sometimes.</a:t>
            </a:r>
          </a:p>
          <a:p>
            <a:pPr rtl="0"/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more formal definition: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involves learning a programming language (its syntax, its semantics, its construction) so you can translate human speaking and language, conceptualizing, and problem-solving into machine-readable code. </a:t>
            </a:r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involves actually writing and running scripts. Programming is a much broader activity, which can involve research, design, analysis, and more. We’re going to mostly focus on coding today, but we’ll take the first steps of programming towards the end. </a:t>
            </a:r>
            <a:endParaRPr lang="en-US" dirty="0"/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Wikipedia’s definition: “Programming involves tasks such as analysis, generating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1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profiling algorithms' accuracy and resource consumption, and the implementation of algorithms (usually in a chosen programming language, commonly referred to as </a:t>
            </a: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).”</a:t>
            </a:r>
            <a:endParaRPr lang="en-US" dirty="0">
              <a:effectLst/>
            </a:endParaRPr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let ‘algorithm’ intimidate you — Wikipedia, again, defines it as “a finite sequence of well-defined instructions.” 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ad0cb7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ad0cb7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250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9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3ad0cb72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3ad0cb72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US" dirty="0"/>
              <a:t>In Python, a </a:t>
            </a:r>
            <a:r>
              <a:rPr lang="en-US" b="1" dirty="0"/>
              <a:t>function</a:t>
            </a:r>
            <a:r>
              <a:rPr lang="en-US" dirty="0"/>
              <a:t> is a block of reusable code that performs a specific task and can be called independently. Functions are not tied to any specific object and can be called using their name (e.g., print() or </a:t>
            </a:r>
            <a:r>
              <a:rPr lang="en-US" dirty="0" err="1"/>
              <a:t>len</a:t>
            </a:r>
            <a:r>
              <a:rPr lang="en-US" dirty="0"/>
              <a:t>()). Functions often take inputs (parameters) and may return outputs.</a:t>
            </a:r>
          </a:p>
          <a:p>
            <a:r>
              <a:rPr lang="en-US" dirty="0"/>
              <a:t>A </a:t>
            </a:r>
            <a:r>
              <a:rPr lang="en-US" b="1" dirty="0"/>
              <a:t>method</a:t>
            </a:r>
            <a:r>
              <a:rPr lang="en-US" dirty="0"/>
              <a:t>, on the other hand, is a function that is associated with an object and is called on that object. Methods are defined within a class and can access or modify the attributes of the object they belong to. The syntax for calling a method is </a:t>
            </a:r>
            <a:r>
              <a:rPr lang="en-US" dirty="0" err="1"/>
              <a:t>object.method</a:t>
            </a:r>
            <a:r>
              <a:rPr lang="en-US" dirty="0"/>
              <a:t>(), where the method may also take additional parameters.</a:t>
            </a:r>
          </a:p>
          <a:p>
            <a:r>
              <a:rPr lang="en-US" b="1" dirty="0"/>
              <a:t>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  <a:r>
              <a:rPr lang="en-US" dirty="0"/>
              <a:t>: </a:t>
            </a:r>
            <a:r>
              <a:rPr lang="en-US" dirty="0" err="1"/>
              <a:t>len</a:t>
            </a:r>
            <a:r>
              <a:rPr lang="en-US" dirty="0"/>
              <a:t>([1, 2, 3]) computes the length of a list, independent of any object.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Method</a:t>
            </a:r>
            <a:r>
              <a:rPr lang="en-US" dirty="0"/>
              <a:t>: [1, 2, 3].append(4) adds an element to a specific list object using the append() method.</a:t>
            </a:r>
          </a:p>
          <a:p>
            <a:r>
              <a:rPr lang="en-US" dirty="0"/>
              <a:t>In short, functions are standalone, while methods are tied to objects and often operate on the object's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ad0cb7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ad0cb7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c2e26392a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c2e26392a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3ad0cb72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3ad0cb72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Scenario: A Miracle Arthritis Inflammation Cure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imaginary colleague “Dr. Maverick” has invented a new miracle drug that promises to cure arthritis inflammation flare-ups after only 3 weeks since initially taking the medication! Naturally, we wish to see the clinical trial data, and after months of asking for the data they have finally provided us with a CSV spreadsheet containing the clinical trial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CSV file contains the number of inflammation flare-ups per day for the 60 patients in the initial clinical trial, with the trial lasting 40 days. Each row corresponds to a patient, and each column corresponds to a day in the trial. Once a patient has their first inflammation flare-up they take the medication and wait a few weeks for it to take effect and reduce flare-ups.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see how effective the treatment is we would like to: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the average inflammation per day across all patients.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Plot the result to discuss and share with colleagues.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3ad0cb72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3ad0cb72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3ad0cb722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3ad0cb722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bb6cb69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bb6cb69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13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3ad0cb72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3ad0cb72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2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ad0cb722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3ad0cb722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3ad0cb722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3ad0cb722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3ad0cb72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3ad0cb722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ad0cb72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3ad0cb72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61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63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c2e26392a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c2e26392a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bb6cb69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bb6cb69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3ad0cb72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3ad0cb72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cad555e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cad555e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3ad0cb72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3ad0cb72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3ad0cb72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3ad0cb72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2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3ad0cb72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3ad0cb72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3ad0cb72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3ad0cb72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3ad0cb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3ad0cb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67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any type of game at all! Anything from Wordle to mobile phone games to video games to Scrabble to chess to card games to Dungeons and Dragons. </a:t>
            </a:r>
          </a:p>
        </p:txBody>
      </p:sp>
    </p:spTree>
    <p:extLst>
      <p:ext uri="{BB962C8B-B14F-4D97-AF65-F5344CB8AC3E}">
        <p14:creationId xmlns:p14="http://schemas.microsoft.com/office/powerpoint/2010/main" val="152488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any type of problem! Problems in the hospital, the lab, the classroom, for assignments, for projects, anything!</a:t>
            </a:r>
          </a:p>
        </p:txBody>
      </p:sp>
    </p:spTree>
    <p:extLst>
      <p:ext uri="{BB962C8B-B14F-4D97-AF65-F5344CB8AC3E}">
        <p14:creationId xmlns:p14="http://schemas.microsoft.com/office/powerpoint/2010/main" val="19757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in any language at any time – in your native language, or a second language – and very recently, or as far back as grade school. </a:t>
            </a:r>
          </a:p>
        </p:txBody>
      </p:sp>
    </p:spTree>
    <p:extLst>
      <p:ext uri="{BB962C8B-B14F-4D97-AF65-F5344CB8AC3E}">
        <p14:creationId xmlns:p14="http://schemas.microsoft.com/office/powerpoint/2010/main" val="96523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ad0cb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ad0cb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most popular programming languages — and increasingly, the first language computer programming language people learn. Python is very versatile — you can automate tasks, analyze data, build websites, and more with Python. Also, for a computer language, it has a simpler structure (called syntax) than some other languages. Because of its popularity, it also has a big community, and a lot of libraries, toolkits, and guides.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456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3ad0cb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3ad0cb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44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WML Modern" type="title">
  <p:cSld name="TITLE">
    <p:bg>
      <p:bgPr>
        <a:solidFill>
          <a:srgbClr val="B8DF7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17632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1280025" y="0"/>
            <a:ext cx="1928700" cy="5143500"/>
          </a:xfrm>
          <a:prstGeom prst="rtTriangle">
            <a:avLst/>
          </a:prstGeom>
          <a:solidFill>
            <a:srgbClr val="00A0AB"/>
          </a:solidFill>
          <a:ln w="38100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8775" y="-8775"/>
            <a:ext cx="1288800" cy="5143500"/>
          </a:xfrm>
          <a:prstGeom prst="rect">
            <a:avLst/>
          </a:prstGeom>
          <a:solidFill>
            <a:srgbClr val="00A0AB"/>
          </a:solidFill>
          <a:ln w="9525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550" y="339850"/>
            <a:ext cx="1537624" cy="15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028325" y="3646450"/>
            <a:ext cx="542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A0AB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/>
          <p:nvPr/>
        </p:nvSpPr>
        <p:spPr>
          <a:xfrm rot="10800000" flipH="1">
            <a:off x="1280025" y="0"/>
            <a:ext cx="1928700" cy="5143500"/>
          </a:xfrm>
          <a:prstGeom prst="rtTriangle">
            <a:avLst/>
          </a:prstGeom>
          <a:solidFill>
            <a:srgbClr val="00A0AB"/>
          </a:solidFill>
          <a:ln w="38100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8775" y="-58"/>
            <a:ext cx="1288800" cy="5143500"/>
          </a:xfrm>
          <a:prstGeom prst="rect">
            <a:avLst/>
          </a:prstGeom>
          <a:solidFill>
            <a:srgbClr val="00A0AB"/>
          </a:solidFill>
          <a:ln w="9525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900184" y="719625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Char char="●"/>
              <a:defRPr sz="18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 rot="-4175930">
            <a:off x="-791073" y="1922762"/>
            <a:ext cx="5247980" cy="92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0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000"/>
              <a:buFont typeface="Avenir"/>
              <a:buChar char="▣"/>
              <a:defRPr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900"/>
              <a:buFont typeface="Avenir"/>
              <a:buChar char="□"/>
              <a:defRPr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naconda.cloud/sign-up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ython-data-cwm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02-numpy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hyperlink" Target="https://swcarpentry.github.io/python-novice-inflammation/LICENSE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02-numpy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hyperlink" Target="https://swcarpentry.github.io/python-novice-inflammation/LICENS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journals.plos.org/ploscompbiol/article?id=10.1371/journal.pcbi.1008549" TargetMode="External"/><Relationship Id="rId4" Type="http://schemas.openxmlformats.org/officeDocument/2006/relationships/hyperlink" Target="https://library.medicine.yale.edu/research-data/learn-work-dat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hyperlink" Target="https://swcarpentry.github.io/python-novice-inflammation/04-lists.html#slicing-from-the-en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kaitlin.throgmorton@yale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y.medicine.yale.edu/research-dat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LICENSE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" TargetMode="External"/><Relationship Id="rId7" Type="http://schemas.openxmlformats.org/officeDocument/2006/relationships/hyperlink" Target="https://library.medicine.yale.edu/research-data/learn-work-dat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datacamp.com/cheat-sheet/getting-started-with-python-cheat-sheet" TargetMode="External"/><Relationship Id="rId5" Type="http://schemas.openxmlformats.org/officeDocument/2006/relationships/hyperlink" Target="https://www.pythoncheatsheet.org/" TargetMode="External"/><Relationship Id="rId4" Type="http://schemas.openxmlformats.org/officeDocument/2006/relationships/hyperlink" Target="https://wiki.python.org/moin/BeginnersGui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glob.html#module-glob" TargetMode="External"/><Relationship Id="rId3" Type="http://schemas.openxmlformats.org/officeDocument/2006/relationships/hyperlink" Target="https://numpy.org/doc/stable/" TargetMode="External"/><Relationship Id="rId7" Type="http://schemas.openxmlformats.org/officeDocument/2006/relationships/hyperlink" Target="https://matplotlib.org/cheatsheet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atplotlib.org/stable/users/index.html" TargetMode="External"/><Relationship Id="rId5" Type="http://schemas.openxmlformats.org/officeDocument/2006/relationships/hyperlink" Target="https://matplotlib.org/stable/index.html" TargetMode="External"/><Relationship Id="rId4" Type="http://schemas.openxmlformats.org/officeDocument/2006/relationships/hyperlink" Target="https://numpy.org/doc/stable/user/index.html#use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arkdownguide.org/cheat-she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ds6MAtUQ0&amp;list=PLFzsFUO-y0HB1bMOpWwaLE6-1KD9lvINB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>
            <a:off x="3043980" y="767751"/>
            <a:ext cx="5445900" cy="3216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Getting Started with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Data Analysis &amp; Visualization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Introduction to Python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060180" y="4150581"/>
            <a:ext cx="5429700" cy="824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Justin DeMayo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System and Application Specialist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C8E6F852-44AE-FC59-141F-7DC9A756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29" y="2375890"/>
            <a:ext cx="1238858" cy="123885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Python?</a:t>
            </a:r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Popular</a:t>
            </a:r>
            <a:r>
              <a:rPr lang="en" b="1" dirty="0"/>
              <a:t>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Versatile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”Readable”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82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Know Before We Code</a:t>
            </a:r>
            <a:endParaRPr dirty="0"/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058511A6-377D-3820-FD11-420A712C0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856" y="2756723"/>
            <a:ext cx="1692687" cy="1692687"/>
          </a:xfrm>
          <a:prstGeom prst="rect">
            <a:avLst/>
          </a:prstGeom>
        </p:spPr>
      </p:pic>
      <p:pic>
        <p:nvPicPr>
          <p:cNvPr id="10" name="Graphic 9" descr="Programmer male outline">
            <a:extLst>
              <a:ext uri="{FF2B5EF4-FFF2-40B4-BE49-F238E27FC236}">
                <a16:creationId xmlns:a16="http://schemas.microsoft.com/office/drawing/2014/main" id="{2F997B38-0779-1466-3142-B71526959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5132" y="2756722"/>
            <a:ext cx="1738494" cy="16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terms and concepts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Coding</a:t>
            </a:r>
            <a:r>
              <a:rPr lang="en" b="1"/>
              <a:t> — </a:t>
            </a:r>
            <a:r>
              <a:rPr lang="en"/>
              <a:t>solving problems with a computer programming language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Programming</a:t>
            </a:r>
            <a:r>
              <a:rPr lang="en" b="1"/>
              <a:t> — </a:t>
            </a:r>
            <a:r>
              <a:rPr lang="en"/>
              <a:t>the entire range of activities that happen before, during, and after large-scale coding such as planning, research, design, writing and running code, testing, troubleshooting, improving, maintaining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Integrated development environment (IDE) </a:t>
            </a:r>
            <a:r>
              <a:rPr lang="en" b="1"/>
              <a:t>— </a:t>
            </a:r>
            <a:r>
              <a:rPr lang="en"/>
              <a:t>software designed specifically for coding, often in a particular language, which has features meant to improve your coding experience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A5575-716C-E864-3581-F71E01BE1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Anaconda Cloud to code: </a:t>
            </a:r>
            <a:r>
              <a:rPr lang="en-US" b="1" dirty="0">
                <a:hlinkClick r:id="rId2" tooltip="Original URL: https://anaconda.cloud/sign-up. Click or tap if you trust this link."/>
              </a:rPr>
              <a:t>https://anaconda.cloud/sign-up</a:t>
            </a:r>
            <a:endParaRPr lang="en-US" b="1" dirty="0"/>
          </a:p>
          <a:p>
            <a:r>
              <a:rPr lang="en-US" dirty="0"/>
              <a:t>(Sign-up is free!)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0BDF9-A3EF-1EC9-8A9A-88EBA76A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70" y="403894"/>
            <a:ext cx="6410459" cy="36821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9EC190-C716-CC31-316E-D7380D6790E6}"/>
              </a:ext>
            </a:extLst>
          </p:cNvPr>
          <p:cNvSpPr/>
          <p:nvPr/>
        </p:nvSpPr>
        <p:spPr>
          <a:xfrm>
            <a:off x="6872488" y="324923"/>
            <a:ext cx="1105827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7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30DD8-C333-36C0-B7B7-3A332D0F4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signed in, click </a:t>
            </a:r>
            <a:r>
              <a:rPr lang="en-US" b="1" dirty="0"/>
              <a:t>Launch Notebook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78216-9FCA-F095-3410-6A93973A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7592"/>
            <a:ext cx="7772400" cy="29999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921607-79BA-B8E3-B2C8-E09F551D273D}"/>
              </a:ext>
            </a:extLst>
          </p:cNvPr>
          <p:cNvSpPr/>
          <p:nvPr/>
        </p:nvSpPr>
        <p:spPr>
          <a:xfrm>
            <a:off x="3530421" y="3196912"/>
            <a:ext cx="1105827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3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38D69-F0A6-6C49-AF74-5EFEC318A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make take a few moments for the notebook to launch…</a:t>
            </a:r>
          </a:p>
          <a:p>
            <a:r>
              <a:rPr lang="en-US" dirty="0"/>
              <a:t>(And if it says “server not running,” click </a:t>
            </a:r>
            <a:r>
              <a:rPr lang="en-US" b="1" dirty="0"/>
              <a:t>Launch Server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3B7FB-A3AF-59CB-E102-C523BD1C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11661"/>
            <a:ext cx="7772400" cy="1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03845"/>
            <a:ext cx="8229600" cy="705300"/>
          </a:xfrm>
        </p:spPr>
        <p:txBody>
          <a:bodyPr/>
          <a:lstStyle/>
          <a:p>
            <a:r>
              <a:rPr lang="en-US" dirty="0"/>
              <a:t>If prompted to select a kernel, choose the first option from the list, usually </a:t>
            </a:r>
            <a:r>
              <a:rPr lang="en-US" b="1" dirty="0"/>
              <a:t>anaconda-2024.02-py310</a:t>
            </a:r>
            <a:r>
              <a:rPr lang="en-US" dirty="0"/>
              <a:t>. Then choose the </a:t>
            </a:r>
            <a:r>
              <a:rPr lang="en-US" b="1" dirty="0"/>
              <a:t>anaconda-2024</a:t>
            </a:r>
            <a:r>
              <a:rPr lang="en-US" dirty="0"/>
              <a:t> notebook (not the ai notebook).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7309-D2EB-13E9-D92B-D7324B9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18" y="464910"/>
            <a:ext cx="6590763" cy="348570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FEF3FE1-5140-9519-6C7A-DB07E2780542}"/>
              </a:ext>
            </a:extLst>
          </p:cNvPr>
          <p:cNvSpPr/>
          <p:nvPr/>
        </p:nvSpPr>
        <p:spPr>
          <a:xfrm>
            <a:off x="3013656" y="999699"/>
            <a:ext cx="585989" cy="629478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06C4D-5100-0B94-415B-481AB8D0703E}"/>
              </a:ext>
            </a:extLst>
          </p:cNvPr>
          <p:cNvSpPr/>
          <p:nvPr/>
        </p:nvSpPr>
        <p:spPr>
          <a:xfrm>
            <a:off x="1936127" y="572553"/>
            <a:ext cx="214648" cy="225940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4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more thing…</a:t>
            </a:r>
            <a:endParaRPr dirty="0"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329374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It’s okay to make mistakes!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Troubleshooting (i.e., debugging) is part of everyone’s day-to-day experience with coding, even for experts.</a:t>
            </a:r>
            <a:endParaRPr dirty="0"/>
          </a:p>
        </p:txBody>
      </p:sp>
      <p:pic>
        <p:nvPicPr>
          <p:cNvPr id="1026" name="Picture 2" descr="He doesn't. : r/ProgrammerHumor">
            <a:extLst>
              <a:ext uri="{FF2B5EF4-FFF2-40B4-BE49-F238E27FC236}">
                <a16:creationId xmlns:a16="http://schemas.microsoft.com/office/drawing/2014/main" id="{7DBB0833-FD75-1CF3-D1A5-C03ECFED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3" y="1065209"/>
            <a:ext cx="3067949" cy="301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415AE-3F93-E0BD-95AF-AB930891F661}"/>
              </a:ext>
            </a:extLst>
          </p:cNvPr>
          <p:cNvSpPr txBox="1"/>
          <p:nvPr/>
        </p:nvSpPr>
        <p:spPr>
          <a:xfrm>
            <a:off x="5526746" y="4212675"/>
            <a:ext cx="2234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Via the Reddit community r/</a:t>
            </a:r>
            <a:r>
              <a:rPr lang="en-US" dirty="0" err="1">
                <a:latin typeface="Avenir Book" panose="02000503020000020003" pitchFamily="2" charset="0"/>
              </a:rPr>
              <a:t>ProgrammerHumor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basics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Basic Shapes outline">
            <a:extLst>
              <a:ext uri="{FF2B5EF4-FFF2-40B4-BE49-F238E27FC236}">
                <a16:creationId xmlns:a16="http://schemas.microsoft.com/office/drawing/2014/main" id="{9CD8A54C-7104-ED7D-92FE-23E3DE7C6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163" y="2897794"/>
            <a:ext cx="1504223" cy="15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terms and concepts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Syntax</a:t>
            </a:r>
            <a:r>
              <a:rPr lang="en" b="1" dirty="0"/>
              <a:t> </a:t>
            </a:r>
            <a:r>
              <a:rPr lang="en" dirty="0"/>
              <a:t>— set of rules in a programming language; works similarly to syntax in spoken languages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Program</a:t>
            </a:r>
            <a:r>
              <a:rPr lang="en" dirty="0"/>
              <a:t>, or </a:t>
            </a:r>
            <a:r>
              <a:rPr lang="en" b="1" dirty="0">
                <a:highlight>
                  <a:srgbClr val="B8DF72"/>
                </a:highlight>
              </a:rPr>
              <a:t>script</a:t>
            </a:r>
            <a:r>
              <a:rPr lang="en" b="1" dirty="0"/>
              <a:t> — </a:t>
            </a:r>
            <a:r>
              <a:rPr lang="en" dirty="0"/>
              <a:t>one or more lines of code, usually meant to do something, such as a task, transformation, visualization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Function</a:t>
            </a:r>
            <a:r>
              <a:rPr lang="en" b="1" dirty="0"/>
              <a:t> — </a:t>
            </a:r>
            <a:r>
              <a:rPr lang="en" dirty="0"/>
              <a:t>a block of reusable code that performs a specific task; these can come standard in a language, be custom-written, or utilized via add-on modules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Method</a:t>
            </a:r>
            <a:r>
              <a:rPr lang="en" b="1" dirty="0"/>
              <a:t> —</a:t>
            </a:r>
            <a:r>
              <a:rPr lang="en" dirty="0"/>
              <a:t> </a:t>
            </a:r>
            <a:r>
              <a:rPr lang="en-US" dirty="0"/>
              <a:t>is a function that is associated with an object and is called on that object. Methods are defined within a class and can access or modify the attributes of the object they belong to.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Begin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52524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Welcome!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Interrupt if you have questions – especially when we start coding. (If you have a question, others probably do, too!)</a:t>
            </a:r>
          </a:p>
          <a:p>
            <a:r>
              <a:rPr lang="en-US" dirty="0"/>
              <a:t>You will get these slides, code, and more after this session ends.</a:t>
            </a:r>
            <a:endParaRPr dirty="0"/>
          </a:p>
        </p:txBody>
      </p:sp>
      <p:pic>
        <p:nvPicPr>
          <p:cNvPr id="5" name="Graphic 4" descr="Wave Gesture outline">
            <a:extLst>
              <a:ext uri="{FF2B5EF4-FFF2-40B4-BE49-F238E27FC236}">
                <a16:creationId xmlns:a16="http://schemas.microsoft.com/office/drawing/2014/main" id="{084BEC08-5CDD-CA8A-A67A-4F0ED912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6023" y="1241888"/>
            <a:ext cx="914400" cy="914400"/>
          </a:xfrm>
          <a:prstGeom prst="rect">
            <a:avLst/>
          </a:prstGeom>
        </p:spPr>
      </p:pic>
      <p:pic>
        <p:nvPicPr>
          <p:cNvPr id="7" name="Graphic 6" descr="Projector screen outline">
            <a:extLst>
              <a:ext uri="{FF2B5EF4-FFF2-40B4-BE49-F238E27FC236}">
                <a16:creationId xmlns:a16="http://schemas.microsoft.com/office/drawing/2014/main" id="{E2526B02-CAF4-E9DA-521D-420749BFC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6023" y="29872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2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terms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Strings</a:t>
            </a:r>
            <a:r>
              <a:rPr lang="en" b="1" dirty="0"/>
              <a:t> —</a:t>
            </a:r>
            <a:r>
              <a:rPr lang="en" dirty="0"/>
              <a:t> essentially text; technically arrays of bytes representing Unicode characters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Syntax: enclosed in quotes, either single or double (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" dirty="0"/>
              <a:t> or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" dirty="0"/>
              <a:t> 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In this course, we will use double quotes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Integers</a:t>
            </a:r>
            <a:r>
              <a:rPr lang="en" b="1" dirty="0"/>
              <a:t> and </a:t>
            </a:r>
            <a:r>
              <a:rPr lang="en" b="1" dirty="0">
                <a:highlight>
                  <a:srgbClr val="B8DF72"/>
                </a:highlight>
              </a:rPr>
              <a:t>floats</a:t>
            </a:r>
            <a:r>
              <a:rPr lang="en" b="1" dirty="0"/>
              <a:t> —</a:t>
            </a:r>
            <a:r>
              <a:rPr lang="en" dirty="0"/>
              <a:t> numeric data types; integers are whole numbers and floats contain decimals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Lists</a:t>
            </a:r>
            <a:r>
              <a:rPr lang="en" b="1" dirty="0"/>
              <a:t> —</a:t>
            </a:r>
            <a:r>
              <a:rPr lang="en" dirty="0"/>
              <a:t> used to store multiple items in one variable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Syntax: enclosed in brackets,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 ]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Variables</a:t>
            </a:r>
            <a:r>
              <a:rPr lang="en" b="1" dirty="0"/>
              <a:t> —</a:t>
            </a:r>
            <a:r>
              <a:rPr lang="en" dirty="0"/>
              <a:t> contain information that can change over time; this information can be text, numbers, lists, other data types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Using Python to work with data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95B239CB-A438-030C-8E52-DA9A133B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120" y="2536307"/>
            <a:ext cx="1587985" cy="15879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scene</a:t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1200" y="1466950"/>
            <a:ext cx="8209500" cy="357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808525" y="2143775"/>
            <a:ext cx="4399200" cy="6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tool </a:t>
            </a: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viztool </a:t>
            </a: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viz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808525" y="2877250"/>
            <a:ext cx="4399200" cy="73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thing = t.function()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viz.function(thing)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808525" y="3731925"/>
            <a:ext cx="4399200" cy="121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75" y="3865600"/>
            <a:ext cx="911150" cy="9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808525" y="1575825"/>
            <a:ext cx="4399200" cy="494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75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950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925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5603150" y="1668650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environment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603150" y="2291625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library/package/tool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5603150" y="3051400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input/code/functions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603150" y="4063425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output/viz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5491900" y="1613650"/>
            <a:ext cx="36600" cy="494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5491900" y="2203625"/>
            <a:ext cx="36600" cy="61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5491900" y="2998450"/>
            <a:ext cx="36600" cy="61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491900" y="3793275"/>
            <a:ext cx="36600" cy="1048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Scenario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46832" r="29504"/>
          <a:stretch/>
        </p:blipFill>
        <p:spPr>
          <a:xfrm>
            <a:off x="4316700" y="1597875"/>
            <a:ext cx="2091574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r="52872"/>
          <a:stretch/>
        </p:blipFill>
        <p:spPr>
          <a:xfrm>
            <a:off x="150975" y="1597875"/>
            <a:ext cx="4165724" cy="31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l="70377"/>
          <a:stretch/>
        </p:blipFill>
        <p:spPr>
          <a:xfrm>
            <a:off x="6456925" y="1597875"/>
            <a:ext cx="2618400" cy="3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r="52635"/>
          <a:stretch/>
        </p:blipFill>
        <p:spPr>
          <a:xfrm>
            <a:off x="152400" y="1445475"/>
            <a:ext cx="4186576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body" idx="4294967295"/>
          </p:nvPr>
        </p:nvSpPr>
        <p:spPr>
          <a:xfrm>
            <a:off x="4651200" y="1990050"/>
            <a:ext cx="4221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B8DF72"/>
              </a:buClr>
              <a:buSzPts val="2000"/>
              <a:buChar char="▣"/>
            </a:pPr>
            <a:r>
              <a:rPr lang="en" sz="2000" b="1"/>
              <a:t>In CSVs where:</a:t>
            </a:r>
            <a:endParaRPr sz="2000" b="1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 sz="2000" b="1"/>
              <a:t>Rows</a:t>
            </a:r>
            <a:r>
              <a:rPr lang="en" sz="2000"/>
              <a:t> = Patients (n = 60)</a:t>
            </a:r>
            <a:endParaRPr sz="2000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 sz="2000" b="1"/>
              <a:t>Columns</a:t>
            </a:r>
            <a:r>
              <a:rPr lang="en" sz="2000"/>
              <a:t> = Days (n = 40)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8DF72"/>
              </a:buClr>
              <a:buSzPts val="2000"/>
              <a:buChar char="▣"/>
            </a:pPr>
            <a:r>
              <a:rPr lang="en" sz="2000" b="1"/>
              <a:t>Shape of data</a:t>
            </a:r>
            <a:r>
              <a:rPr lang="en" sz="2000"/>
              <a:t> = 60 x 40</a:t>
            </a:r>
            <a:endParaRPr sz="2000"/>
          </a:p>
        </p:txBody>
      </p:sp>
      <p:sp>
        <p:nvSpPr>
          <p:cNvPr id="216" name="Google Shape;216;p28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l="52567" r="29548"/>
          <a:stretch/>
        </p:blipFill>
        <p:spPr>
          <a:xfrm>
            <a:off x="1303800" y="1461900"/>
            <a:ext cx="1580850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>
            <a:spLocks noGrp="1"/>
          </p:cNvSpPr>
          <p:nvPr>
            <p:ph type="body" idx="4294967295"/>
          </p:nvPr>
        </p:nvSpPr>
        <p:spPr>
          <a:xfrm>
            <a:off x="3262625" y="1990050"/>
            <a:ext cx="5331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100"/>
              </a:spcBef>
              <a:spcAft>
                <a:spcPts val="0"/>
              </a:spcAft>
              <a:buClr>
                <a:srgbClr val="B8DF72"/>
              </a:buClr>
              <a:buSzPts val="1100"/>
              <a:buFont typeface="Arial"/>
              <a:buChar char="▣"/>
            </a:pPr>
            <a:r>
              <a:rPr lang="en" sz="2000"/>
              <a:t>Calculate the </a:t>
            </a:r>
            <a:r>
              <a:rPr lang="en" sz="2000" b="1"/>
              <a:t>average inflammation per day</a:t>
            </a:r>
            <a:r>
              <a:rPr lang="en" sz="2000"/>
              <a:t> across all patients.</a:t>
            </a:r>
            <a:endParaRPr sz="20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B8DF72"/>
              </a:buClr>
              <a:buSzPts val="1100"/>
              <a:buFont typeface="Arial"/>
              <a:buChar char="▣"/>
            </a:pPr>
            <a:r>
              <a:rPr lang="en" sz="2000" b="1"/>
              <a:t>Plot results.</a:t>
            </a:r>
            <a:endParaRPr sz="2000" b="1"/>
          </a:p>
        </p:txBody>
      </p:sp>
      <p:sp>
        <p:nvSpPr>
          <p:cNvPr id="224" name="Google Shape;224;p29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to </a:t>
            </a:r>
            <a:r>
              <a:rPr lang="en-US" b="1" dirty="0">
                <a:hlinkClick r:id="rId2" invalidUrl="https:///"/>
              </a:rPr>
              <a:t>https://</a:t>
            </a:r>
            <a:r>
              <a:rPr lang="en-US" b="1" dirty="0">
                <a:hlinkClick r:id="rId3"/>
              </a:rPr>
              <a:t>tinyurl.com/python-data-cwml</a:t>
            </a:r>
            <a:r>
              <a:rPr lang="en-US" dirty="0"/>
              <a:t> to download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25717-F761-E667-9D6A-447CAB1D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0" y="205716"/>
            <a:ext cx="3452233" cy="3949311"/>
          </a:xfrm>
          <a:prstGeom prst="rect">
            <a:avLst/>
          </a:prstGeom>
        </p:spPr>
      </p:pic>
      <p:sp>
        <p:nvSpPr>
          <p:cNvPr id="9" name="Google Shape;232;p30">
            <a:extLst>
              <a:ext uri="{FF2B5EF4-FFF2-40B4-BE49-F238E27FC236}">
                <a16:creationId xmlns:a16="http://schemas.microsoft.com/office/drawing/2014/main" id="{AD1D3624-0A44-A8B4-4A7C-6578C6246797}"/>
              </a:ext>
            </a:extLst>
          </p:cNvPr>
          <p:cNvSpPr/>
          <p:nvPr/>
        </p:nvSpPr>
        <p:spPr>
          <a:xfrm>
            <a:off x="2033284" y="995107"/>
            <a:ext cx="701898" cy="2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D3EFF-B396-C6DD-A2F1-88220649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24" y="1092319"/>
            <a:ext cx="3826794" cy="2958861"/>
          </a:xfrm>
          <a:prstGeom prst="rect">
            <a:avLst/>
          </a:prstGeom>
        </p:spPr>
      </p:pic>
      <p:sp>
        <p:nvSpPr>
          <p:cNvPr id="12" name="Google Shape;232;p30">
            <a:extLst>
              <a:ext uri="{FF2B5EF4-FFF2-40B4-BE49-F238E27FC236}">
                <a16:creationId xmlns:a16="http://schemas.microsoft.com/office/drawing/2014/main" id="{445B8717-7AFD-5542-0608-418F17199EB9}"/>
              </a:ext>
            </a:extLst>
          </p:cNvPr>
          <p:cNvSpPr/>
          <p:nvPr/>
        </p:nvSpPr>
        <p:spPr>
          <a:xfrm>
            <a:off x="7749722" y="1363168"/>
            <a:ext cx="701898" cy="2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F0BB5F1-B372-EE47-8029-BE9F6374D482}"/>
              </a:ext>
            </a:extLst>
          </p:cNvPr>
          <p:cNvSpPr txBox="1">
            <a:spLocks/>
          </p:cNvSpPr>
          <p:nvPr/>
        </p:nvSpPr>
        <p:spPr>
          <a:xfrm>
            <a:off x="3860158" y="2219099"/>
            <a:ext cx="1423684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900"/>
              <a:buFont typeface="Avenir"/>
              <a:buChar char="□"/>
              <a:def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</a:pPr>
            <a:r>
              <a:rPr lang="en-US" dirty="0"/>
              <a:t>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8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Downloading and organizing files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691200" y="131092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Download the entire Google Drive folder.</a:t>
            </a:r>
            <a:endParaRPr sz="17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Go to your </a:t>
            </a:r>
            <a:r>
              <a:rPr lang="en" sz="2300" b="1" dirty="0"/>
              <a:t>Downloads</a:t>
            </a:r>
            <a:r>
              <a:rPr lang="en" sz="2300" dirty="0"/>
              <a:t> folder (via Finder on Mac; File Explorer on Windows) and </a:t>
            </a:r>
            <a:r>
              <a:rPr lang="en" sz="2300" b="1" dirty="0"/>
              <a:t>unzip</a:t>
            </a:r>
            <a:r>
              <a:rPr lang="en" sz="2300" dirty="0"/>
              <a:t> the .zip file.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In Anaconda Cloud, use the upload button to upload the files into your environment (after step #1 and #2, they should be located in </a:t>
            </a:r>
            <a:r>
              <a:rPr lang="en" sz="2300" b="1" dirty="0"/>
              <a:t>Downloads</a:t>
            </a:r>
            <a:r>
              <a:rPr lang="en" sz="2300" dirty="0"/>
              <a:t> &gt; </a:t>
            </a:r>
            <a:r>
              <a:rPr lang="en" sz="2300" b="1" dirty="0"/>
              <a:t>data</a:t>
            </a:r>
            <a:r>
              <a:rPr lang="en" sz="2300" dirty="0"/>
              <a:t>). </a:t>
            </a:r>
            <a:endParaRPr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5C012-85D7-457A-934A-9E213EC3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79" y="3649638"/>
            <a:ext cx="876639" cy="1341462"/>
          </a:xfrm>
          <a:prstGeom prst="rect">
            <a:avLst/>
          </a:prstGeom>
        </p:spPr>
      </p:pic>
      <p:pic>
        <p:nvPicPr>
          <p:cNvPr id="4" name="Graphic 3" descr="Zipper outline">
            <a:extLst>
              <a:ext uri="{FF2B5EF4-FFF2-40B4-BE49-F238E27FC236}">
                <a16:creationId xmlns:a16="http://schemas.microsoft.com/office/drawing/2014/main" id="{D724A374-E3ED-BC35-5AF9-A8CE808D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5698" y="3912150"/>
            <a:ext cx="914400" cy="914400"/>
          </a:xfrm>
          <a:prstGeom prst="rect">
            <a:avLst/>
          </a:prstGeom>
        </p:spPr>
      </p:pic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91B0EDE1-1986-76C7-A096-70596BB90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378" y="4042855"/>
            <a:ext cx="652990" cy="652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ACE41-EF0A-B599-E075-EEC422A84F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487"/>
          <a:stretch/>
        </p:blipFill>
        <p:spPr>
          <a:xfrm>
            <a:off x="5701088" y="3621645"/>
            <a:ext cx="929035" cy="13694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files in the top left corner – look for this icon: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7309-D2EB-13E9-D92B-D7324B9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18" y="464910"/>
            <a:ext cx="6590763" cy="34857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706C4D-5100-0B94-415B-481AB8D0703E}"/>
              </a:ext>
            </a:extLst>
          </p:cNvPr>
          <p:cNvSpPr/>
          <p:nvPr/>
        </p:nvSpPr>
        <p:spPr>
          <a:xfrm>
            <a:off x="1936127" y="572553"/>
            <a:ext cx="214648" cy="225940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F6E8-4FEC-005A-4830-4FD181D4E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6" t="23232" r="13360" b="17578"/>
          <a:stretch/>
        </p:blipFill>
        <p:spPr>
          <a:xfrm>
            <a:off x="7391982" y="4502198"/>
            <a:ext cx="321087" cy="2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3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 using Python to work with data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95B239CB-A438-030C-8E52-DA9A133B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120" y="2536307"/>
            <a:ext cx="1587985" cy="15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Goals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21723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Understand basic </a:t>
            </a:r>
            <a:r>
              <a:rPr lang="en" dirty="0">
                <a:highlight>
                  <a:srgbClr val="B8DF72"/>
                </a:highlight>
              </a:rPr>
              <a:t>programming concepts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Write </a:t>
            </a:r>
            <a:r>
              <a:rPr lang="en" dirty="0">
                <a:highlight>
                  <a:srgbClr val="B8DF72"/>
                </a:highlight>
              </a:rPr>
              <a:t>code</a:t>
            </a:r>
            <a:r>
              <a:rPr lang="en" dirty="0"/>
              <a:t> in Python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Analyze </a:t>
            </a:r>
            <a:r>
              <a:rPr lang="en" dirty="0">
                <a:highlight>
                  <a:srgbClr val="B8DF72"/>
                </a:highlight>
              </a:rPr>
              <a:t>data</a:t>
            </a:r>
            <a:r>
              <a:rPr lang="en" dirty="0"/>
              <a:t> in Python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42B3D4BF-36AC-F328-8D39-CDBC91B9A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215" y="1343775"/>
            <a:ext cx="1906438" cy="19064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Illustrations</a:t>
            </a:r>
            <a:endParaRPr/>
          </a:p>
        </p:txBody>
      </p:sp>
      <p:pic>
        <p:nvPicPr>
          <p:cNvPr id="3" name="Graphic 2" descr="Paint brush outline">
            <a:extLst>
              <a:ext uri="{FF2B5EF4-FFF2-40B4-BE49-F238E27FC236}">
                <a16:creationId xmlns:a16="http://schemas.microsoft.com/office/drawing/2014/main" id="{B68C330F-5C16-F9A9-89E3-2E81A922B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1019" y="3217259"/>
            <a:ext cx="1113335" cy="11133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 in numpy</a:t>
            </a:r>
            <a:endParaRPr b="1"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691200" y="3314150"/>
            <a:ext cx="77616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Indexing a </a:t>
            </a:r>
            <a:r>
              <a:rPr lang="en" b="1" dirty="0" err="1"/>
              <a:t>numpy</a:t>
            </a:r>
            <a:r>
              <a:rPr lang="en" b="1" dirty="0"/>
              <a:t> data array in Python. 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Image credit to the Carpentries, from this </a:t>
            </a:r>
            <a:r>
              <a:rPr lang="en" sz="1400" i="1" u="sng" dirty="0">
                <a:solidFill>
                  <a:schemeClr val="hlink"/>
                </a:solidFill>
                <a:hlinkClick r:id="rId3"/>
              </a:rPr>
              <a:t>lesson</a:t>
            </a:r>
            <a:r>
              <a:rPr lang="en" sz="1400" i="1" dirty="0"/>
              <a:t>, and thanks to a </a:t>
            </a:r>
            <a:r>
              <a:rPr lang="en" sz="1400" i="1" u="sng" dirty="0">
                <a:hlinkClick r:id="rId4"/>
              </a:rPr>
              <a:t>CC-BY-4.0</a:t>
            </a:r>
            <a:r>
              <a:rPr lang="en" sz="1400" i="1" dirty="0"/>
              <a:t> license. </a:t>
            </a:r>
            <a:endParaRPr sz="1400" i="1" dirty="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88" y="1273800"/>
            <a:ext cx="8305613" cy="21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axes in numpy</a:t>
            </a:r>
            <a:endParaRPr b="1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5349025" y="1426200"/>
            <a:ext cx="3181200" cy="31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Using array axes in </a:t>
            </a:r>
            <a:r>
              <a:rPr lang="en" b="1" dirty="0" err="1"/>
              <a:t>numpy</a:t>
            </a:r>
            <a:r>
              <a:rPr lang="en" b="1" dirty="0"/>
              <a:t> in Python.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Image credit to the Carpentries, from this </a:t>
            </a:r>
            <a:r>
              <a:rPr lang="en" sz="1400" i="1" u="sng" dirty="0">
                <a:solidFill>
                  <a:schemeClr val="hlink"/>
                </a:solidFill>
                <a:hlinkClick r:id="rId3"/>
              </a:rPr>
              <a:t>lesson</a:t>
            </a:r>
            <a:r>
              <a:rPr lang="en" sz="1400" i="1" dirty="0"/>
              <a:t>, and thanks to a </a:t>
            </a:r>
            <a:r>
              <a:rPr lang="en" sz="1400" i="1" u="sng" dirty="0">
                <a:hlinkClick r:id="rId4"/>
              </a:rPr>
              <a:t>CC-BY-4.0</a:t>
            </a:r>
            <a:r>
              <a:rPr lang="en" sz="1400" i="1" dirty="0"/>
              <a:t> license. </a:t>
            </a:r>
            <a:endParaRPr sz="1400" i="1" dirty="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25" y="1404725"/>
            <a:ext cx="5000150" cy="31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Parting Words + Resources</a:t>
            </a:r>
            <a:endParaRPr dirty="0"/>
          </a:p>
        </p:txBody>
      </p:sp>
      <p:sp>
        <p:nvSpPr>
          <p:cNvPr id="263" name="Google Shape;263;p3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F713CCAF-4773-AB5C-165D-33B07861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9338" y="2897794"/>
            <a:ext cx="1350659" cy="13506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Tips for Learning to Code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>
                <a:highlight>
                  <a:srgbClr val="B8DF72"/>
                </a:highlight>
              </a:rPr>
              <a:t>Practice</a:t>
            </a:r>
            <a:r>
              <a:rPr lang="en" dirty="0"/>
              <a:t>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dirty="0"/>
              <a:t>Start with projects that feel familiar and exciting to you.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dirty="0"/>
              <a:t>Then, try more challenging projects with real-world applications.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Read </a:t>
            </a:r>
            <a:r>
              <a:rPr lang="en" dirty="0">
                <a:highlight>
                  <a:srgbClr val="B8DF72"/>
                </a:highlight>
              </a:rPr>
              <a:t>documentation</a:t>
            </a:r>
            <a:r>
              <a:rPr lang="en" dirty="0"/>
              <a:t>, </a:t>
            </a:r>
            <a:r>
              <a:rPr lang="en" dirty="0" err="1"/>
              <a:t>cheatsheets</a:t>
            </a:r>
            <a:r>
              <a:rPr lang="en" dirty="0"/>
              <a:t>, and other people’s code.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Be </a:t>
            </a:r>
            <a:r>
              <a:rPr lang="en" dirty="0">
                <a:highlight>
                  <a:srgbClr val="B8DF72"/>
                </a:highlight>
              </a:rPr>
              <a:t>consistent</a:t>
            </a:r>
            <a:r>
              <a:rPr lang="en" dirty="0"/>
              <a:t> and document, document, document.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Use </a:t>
            </a:r>
            <a:r>
              <a:rPr lang="en" dirty="0">
                <a:highlight>
                  <a:srgbClr val="B8DF72"/>
                </a:highlight>
              </a:rPr>
              <a:t>standards</a:t>
            </a:r>
            <a:r>
              <a:rPr lang="en" dirty="0"/>
              <a:t> and </a:t>
            </a:r>
            <a:r>
              <a:rPr lang="en" dirty="0">
                <a:highlight>
                  <a:srgbClr val="B8DF72"/>
                </a:highlight>
              </a:rPr>
              <a:t>conventions</a:t>
            </a:r>
            <a:r>
              <a:rPr lang="en" dirty="0"/>
              <a:t> where helpful and appropriate — code styles/templates (e.g. </a:t>
            </a:r>
            <a:r>
              <a:rPr lang="en" dirty="0">
                <a:hlinkClick r:id="rId3"/>
              </a:rPr>
              <a:t>PEP8</a:t>
            </a:r>
            <a:r>
              <a:rPr lang="en" dirty="0"/>
              <a:t>), etc.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Ask for </a:t>
            </a:r>
            <a:r>
              <a:rPr lang="en" dirty="0">
                <a:highlight>
                  <a:srgbClr val="B8DF72"/>
                </a:highlight>
              </a:rPr>
              <a:t>help</a:t>
            </a:r>
            <a:r>
              <a:rPr lang="en" dirty="0"/>
              <a:t> when you need it — from peers, mentors,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the library</a:t>
            </a:r>
            <a:r>
              <a:rPr lang="en" dirty="0"/>
              <a:t>, </a:t>
            </a:r>
            <a:r>
              <a:rPr lang="en" dirty="0">
                <a:hlinkClick r:id="rId5"/>
              </a:rPr>
              <a:t>the literature</a:t>
            </a:r>
            <a:r>
              <a:rPr lang="en" dirty="0"/>
              <a:t>, and the internet.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36">
            <a:hlinkClick r:id="rId4"/>
          </p:cNvPr>
          <p:cNvSpPr/>
          <p:nvPr/>
        </p:nvSpPr>
        <p:spPr>
          <a:xfrm>
            <a:off x="691200" y="4345825"/>
            <a:ext cx="3648900" cy="70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  <a:t>Get more help on CWML’s </a:t>
            </a:r>
            <a:b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</a:br>
            <a: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  <a:t>Learn to Work with Data site!</a:t>
            </a:r>
            <a:endParaRPr sz="1700" b="1" i="1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Upgrading to Anaconda Distribution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n-US" dirty="0"/>
              <a:t>Today we worked in Anaconda Cloud.</a:t>
            </a:r>
          </a:p>
          <a:p>
            <a:pPr marL="800100" indent="-342900"/>
            <a:r>
              <a:rPr lang="en-US" dirty="0"/>
              <a:t>Many people who code regularly decide to upgrade to Anaconda Distribution for access to full-fledged IDEs and many additional features.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90F61-6145-3686-F869-4AF7EF33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2998978"/>
            <a:ext cx="4610556" cy="177957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D1B17DB-99DB-B8F1-ABB4-A17107D6C993}"/>
              </a:ext>
            </a:extLst>
          </p:cNvPr>
          <p:cNvSpPr/>
          <p:nvPr/>
        </p:nvSpPr>
        <p:spPr>
          <a:xfrm>
            <a:off x="5151354" y="3502399"/>
            <a:ext cx="1612414" cy="1276154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49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691833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>
                <a:highlight>
                  <a:srgbClr val="B8DF72"/>
                </a:highlight>
              </a:rPr>
              <a:t>To practice what we learned today: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Go to the Programming with Python Carpentries lesson book: </a:t>
            </a:r>
            <a:r>
              <a:rPr lang="en-US" dirty="0">
                <a:hlinkClick r:id="rId3"/>
              </a:rPr>
              <a:t>https://swcarpentry.github.io/python-novice-inflammation/index.html</a:t>
            </a:r>
            <a:r>
              <a:rPr lang="en-US" dirty="0"/>
              <a:t> 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Select an episode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Find exercises at the bottom, highlighted in yellow --&gt; 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D3BCA85-157C-9134-7D7B-171DEA71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568" y="1064754"/>
            <a:ext cx="3416889" cy="31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7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600"/>
              <a:buChar char="●"/>
            </a:pPr>
            <a:r>
              <a:rPr lang="en" sz="2600" dirty="0">
                <a:solidFill>
                  <a:srgbClr val="000000"/>
                </a:solidFill>
              </a:rPr>
              <a:t>Kaitlin Throgmorton</a:t>
            </a:r>
            <a:endParaRPr sz="2600" dirty="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u="sng" dirty="0">
                <a:solidFill>
                  <a:schemeClr val="hlink"/>
                </a:solidFill>
                <a:hlinkClick r:id="rId3"/>
              </a:rPr>
              <a:t>kaitlin.throgmorton@yale.edu</a:t>
            </a:r>
            <a:r>
              <a:rPr lang="en" sz="2200" dirty="0">
                <a:solidFill>
                  <a:srgbClr val="000000"/>
                </a:solidFill>
              </a:rPr>
              <a:t> 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2600"/>
              <a:buChar char="●"/>
            </a:pPr>
            <a:r>
              <a:rPr lang="en" sz="2600" dirty="0">
                <a:solidFill>
                  <a:srgbClr val="000000"/>
                </a:solidFill>
              </a:rPr>
              <a:t>Get more info on the library website:</a:t>
            </a:r>
            <a:endParaRPr sz="2600" dirty="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u="sng" dirty="0">
                <a:solidFill>
                  <a:schemeClr val="hlink"/>
                </a:solidFill>
                <a:hlinkClick r:id="rId4"/>
              </a:rPr>
              <a:t>library.medicine.yale.edu/research-data</a:t>
            </a:r>
            <a:r>
              <a:rPr lang="en" sz="2200" dirty="0">
                <a:solidFill>
                  <a:srgbClr val="000000"/>
                </a:solidFill>
              </a:rPr>
              <a:t> </a:t>
            </a:r>
          </a:p>
          <a:p>
            <a:pPr marL="5461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en" sz="2200" dirty="0">
              <a:solidFill>
                <a:srgbClr val="000000"/>
              </a:solidFill>
            </a:endParaRPr>
          </a:p>
          <a:p>
            <a:pPr marL="5461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en" sz="2200" dirty="0">
              <a:solidFill>
                <a:srgbClr val="000000"/>
              </a:solidFill>
            </a:endParaRPr>
          </a:p>
          <a:p>
            <a:pPr indent="-368300">
              <a:spcBef>
                <a:spcPts val="0"/>
              </a:spcBef>
              <a:buClr>
                <a:srgbClr val="000000"/>
              </a:buClr>
              <a:buSzPts val="2200"/>
              <a:buChar char="○"/>
            </a:pPr>
            <a:r>
              <a:rPr lang="en" sz="2400" dirty="0">
                <a:solidFill>
                  <a:srgbClr val="000000"/>
                </a:solidFill>
              </a:rPr>
              <a:t>P.S. A survey will appear when you exit the Zoom – please take it!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Some of this material, including the inflammation data, is adapted from the Carpentries, using a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CC-BY-4.0 license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Python Documentation</a:t>
            </a:r>
            <a:endParaRPr dirty="0"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Official Python docs: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https://python.org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Beginner guide: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https://wiki.python.org/moin/BeginnersGuide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Cheatsheets: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Python: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https://www.pythoncheatsheet.org/</a:t>
            </a:r>
            <a:r>
              <a:rPr lang="en">
                <a:solidFill>
                  <a:srgbClr val="000000"/>
                </a:solidFill>
              </a:rPr>
              <a:t> +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https://www.datacamp.com/cheat-sheet/getting-started-with-python-cheat-sheet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See more helpful learning resources (under Python)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https://library.medicine.yale.edu/research-data/learn-work-data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Ground</a:t>
            </a:r>
            <a:endParaRPr dirty="0"/>
          </a:p>
        </p:txBody>
      </p:sp>
      <p:pic>
        <p:nvPicPr>
          <p:cNvPr id="3" name="Graphic 2" descr="Plant With Roots outline">
            <a:extLst>
              <a:ext uri="{FF2B5EF4-FFF2-40B4-BE49-F238E27FC236}">
                <a16:creationId xmlns:a16="http://schemas.microsoft.com/office/drawing/2014/main" id="{61EB0805-C194-3295-D8A7-EB89E7AB6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0872" y="2897794"/>
            <a:ext cx="1752455" cy="1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29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Python Library Documentation</a:t>
            </a:r>
            <a:endParaRPr b="1"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library we used today has its own documentation, for further reading. 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 err="1"/>
              <a:t>numpy</a:t>
            </a:r>
            <a:r>
              <a:rPr lang="en" dirty="0"/>
              <a:t> —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docs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user guide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matplotlib —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docs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user guide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cheatsheets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glob —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docs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Jupyter</a:t>
            </a:r>
            <a:r>
              <a:rPr lang="en" dirty="0"/>
              <a:t> &amp; Markdown Documentation</a:t>
            </a:r>
            <a:endParaRPr b="1"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Anaconda Cloud – see tutorials and other learning materials at </a:t>
            </a:r>
            <a:r>
              <a:rPr lang="en-US" dirty="0" err="1"/>
              <a:t>anaconda.cloud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>
                <a:solidFill>
                  <a:schemeClr val="hlink"/>
                </a:solidFill>
              </a:rPr>
              <a:t>m</a:t>
            </a:r>
            <a:r>
              <a:rPr lang="en" dirty="0" err="1">
                <a:solidFill>
                  <a:schemeClr val="hlink"/>
                </a:solidFill>
              </a:rPr>
              <a:t>arkdown</a:t>
            </a:r>
            <a:r>
              <a:rPr lang="en" dirty="0">
                <a:solidFill>
                  <a:schemeClr val="hlink"/>
                </a:solidFill>
              </a:rPr>
              <a:t> – </a:t>
            </a:r>
            <a:r>
              <a:rPr lang="en" dirty="0">
                <a:solidFill>
                  <a:schemeClr val="hlink"/>
                </a:solidFill>
                <a:hlinkClick r:id="rId3"/>
              </a:rPr>
              <a:t>guide</a:t>
            </a:r>
            <a:r>
              <a:rPr lang="en" dirty="0">
                <a:solidFill>
                  <a:schemeClr val="hlink"/>
                </a:solidFill>
              </a:rPr>
              <a:t> | </a:t>
            </a:r>
            <a:r>
              <a:rPr lang="en" dirty="0">
                <a:solidFill>
                  <a:schemeClr val="hlink"/>
                </a:solidFill>
                <a:hlinkClick r:id="rId4"/>
              </a:rPr>
              <a:t>cheatsheet</a:t>
            </a:r>
            <a:r>
              <a:rPr lang="en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425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Understanding loops: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Codecademy | Intro to Programming: Loops [YouTube]</a:t>
            </a:r>
            <a:r>
              <a:rPr lang="en">
                <a:solidFill>
                  <a:srgbClr val="000000"/>
                </a:solidFill>
              </a:rPr>
              <a:t>: do you think in pictures? Watch this video for a great graphical explanation of loops.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how to get up and running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32065"/>
          <a:stretch/>
        </p:blipFill>
        <p:spPr>
          <a:xfrm>
            <a:off x="5090841" y="1353885"/>
            <a:ext cx="986474" cy="745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t="17113" b="18161"/>
          <a:stretch/>
        </p:blipFill>
        <p:spPr>
          <a:xfrm>
            <a:off x="7953100" y="2199200"/>
            <a:ext cx="863364" cy="7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0"/>
          <p:cNvGrpSpPr/>
          <p:nvPr/>
        </p:nvGrpSpPr>
        <p:grpSpPr>
          <a:xfrm>
            <a:off x="1694049" y="3841844"/>
            <a:ext cx="3398440" cy="826262"/>
            <a:chOff x="1593000" y="2322568"/>
            <a:chExt cx="2939827" cy="643356"/>
          </a:xfrm>
        </p:grpSpPr>
        <p:sp>
          <p:nvSpPr>
            <p:cNvPr id="121" name="Google Shape;121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Function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1694049" y="3000819"/>
            <a:ext cx="3398440" cy="826262"/>
            <a:chOff x="1593000" y="2322568"/>
            <a:chExt cx="2939827" cy="643356"/>
          </a:xfrm>
        </p:grpSpPr>
        <p:sp>
          <p:nvSpPr>
            <p:cNvPr id="127" name="Google Shape;127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Library / Package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1694049" y="2159760"/>
            <a:ext cx="3398440" cy="826262"/>
            <a:chOff x="1593000" y="2322568"/>
            <a:chExt cx="2939827" cy="643356"/>
          </a:xfrm>
        </p:grpSpPr>
        <p:sp>
          <p:nvSpPr>
            <p:cNvPr id="133" name="Google Shape;133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1694049" y="1318746"/>
            <a:ext cx="3398440" cy="826262"/>
            <a:chOff x="1593000" y="2322568"/>
            <a:chExt cx="2939827" cy="643356"/>
          </a:xfrm>
        </p:grpSpPr>
        <p:sp>
          <p:nvSpPr>
            <p:cNvPr id="139" name="Google Shape;139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Programming Language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108" y="2297050"/>
            <a:ext cx="2860590" cy="5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495" y="2909525"/>
            <a:ext cx="1539400" cy="10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Gaming</a:t>
            </a:r>
          </a:p>
          <a:p>
            <a:pPr marL="114300" indent="0">
              <a:buNone/>
            </a:pPr>
            <a:r>
              <a:rPr lang="en-US" dirty="0"/>
              <a:t>You enjoy playing games. 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4" name="Graphic 3" descr="Chess pieces outline">
            <a:extLst>
              <a:ext uri="{FF2B5EF4-FFF2-40B4-BE49-F238E27FC236}">
                <a16:creationId xmlns:a16="http://schemas.microsoft.com/office/drawing/2014/main" id="{0C6A02D7-ACA4-40F6-98BD-DECC22BA2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4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Problem Solving</a:t>
            </a:r>
          </a:p>
          <a:p>
            <a:pPr marL="114300" indent="0">
              <a:buNone/>
            </a:pPr>
            <a:r>
              <a:rPr lang="en-US" dirty="0"/>
              <a:t>You solve problems in your work and / or studies. 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8" name="Graphic 7" descr="Brainstorm outline">
            <a:extLst>
              <a:ext uri="{FF2B5EF4-FFF2-40B4-BE49-F238E27FC236}">
                <a16:creationId xmlns:a16="http://schemas.microsoft.com/office/drawing/2014/main" id="{C7D5A5CF-2EF7-E827-59BE-F41F8269D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Language</a:t>
            </a:r>
          </a:p>
          <a:p>
            <a:pPr marL="114300" indent="0">
              <a:buNone/>
            </a:pPr>
            <a:r>
              <a:rPr lang="en-US" dirty="0"/>
              <a:t>You’ve learned new language concepts.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4" name="Graphic 3" descr="Speech outline">
            <a:extLst>
              <a:ext uri="{FF2B5EF4-FFF2-40B4-BE49-F238E27FC236}">
                <a16:creationId xmlns:a16="http://schemas.microsoft.com/office/drawing/2014/main" id="{55503480-AC23-2BBA-0DB6-6D84128B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47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First Time Using Python</a:t>
            </a:r>
          </a:p>
          <a:p>
            <a:pPr marL="114300" indent="0">
              <a:buNone/>
            </a:pPr>
            <a:r>
              <a:rPr lang="en-US" dirty="0"/>
              <a:t>This will be your first time coding in Python.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5" name="Graphic 4" descr="Snake outline">
            <a:extLst>
              <a:ext uri="{FF2B5EF4-FFF2-40B4-BE49-F238E27FC236}">
                <a16:creationId xmlns:a16="http://schemas.microsoft.com/office/drawing/2014/main" id="{3094DCBD-3BD8-37DF-7F05-4AE977A6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784" y="910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First Time Coding</a:t>
            </a:r>
          </a:p>
          <a:p>
            <a:pPr marL="114300" indent="0">
              <a:buNone/>
            </a:pPr>
            <a:r>
              <a:rPr lang="en-US" dirty="0"/>
              <a:t>You’ve learned new language concepts.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5" name="Graphic 4" descr="Web design outline">
            <a:extLst>
              <a:ext uri="{FF2B5EF4-FFF2-40B4-BE49-F238E27FC236}">
                <a16:creationId xmlns:a16="http://schemas.microsoft.com/office/drawing/2014/main" id="{861F0AE5-D348-9E2E-9078-148FD5A8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56661"/>
      </p:ext>
    </p:extLst>
  </p:cSld>
  <p:clrMapOvr>
    <a:masterClrMapping/>
  </p:clrMapOvr>
</p:sld>
</file>

<file path=ppt/theme/theme1.xml><?xml version="1.0" encoding="utf-8"?>
<a:theme xmlns:a="http://schemas.openxmlformats.org/drawingml/2006/main" name="Teal &amp; lim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2071</Words>
  <Application>Microsoft Macintosh PowerPoint</Application>
  <PresentationFormat>On-screen Show (16:9)</PresentationFormat>
  <Paragraphs>183</Paragraphs>
  <Slides>43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Avenir</vt:lpstr>
      <vt:lpstr>Roboto Thin</vt:lpstr>
      <vt:lpstr>Courier New</vt:lpstr>
      <vt:lpstr>Roboto Medium</vt:lpstr>
      <vt:lpstr>Avenir Book</vt:lpstr>
      <vt:lpstr>Roboto</vt:lpstr>
      <vt:lpstr>Arial</vt:lpstr>
      <vt:lpstr>Montserrat</vt:lpstr>
      <vt:lpstr>Teal &amp; lime</vt:lpstr>
      <vt:lpstr>Getting Started with  Data Analysis &amp; Visualization Introduction to Python</vt:lpstr>
      <vt:lpstr>Before We Begin</vt:lpstr>
      <vt:lpstr>Today’s Goals</vt:lpstr>
      <vt:lpstr>Common 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learn Python?</vt:lpstr>
      <vt:lpstr>What to Know Before We Code</vt:lpstr>
      <vt:lpstr>General terms and concepts</vt:lpstr>
      <vt:lpstr>PowerPoint Presentation</vt:lpstr>
      <vt:lpstr>PowerPoint Presentation</vt:lpstr>
      <vt:lpstr>PowerPoint Presentation</vt:lpstr>
      <vt:lpstr>PowerPoint Presentation</vt:lpstr>
      <vt:lpstr>One more thing…</vt:lpstr>
      <vt:lpstr>Python basics</vt:lpstr>
      <vt:lpstr>General terms and concepts</vt:lpstr>
      <vt:lpstr>Python terms</vt:lpstr>
      <vt:lpstr>Next steps: Using Python to work with data</vt:lpstr>
      <vt:lpstr>Setting the scene</vt:lpstr>
      <vt:lpstr>Our Scenario</vt:lpstr>
      <vt:lpstr>Our Data</vt:lpstr>
      <vt:lpstr>Our Plan</vt:lpstr>
      <vt:lpstr>PowerPoint Presentation</vt:lpstr>
      <vt:lpstr>Downloading and organizing files</vt:lpstr>
      <vt:lpstr>PowerPoint Presentation</vt:lpstr>
      <vt:lpstr>Onto using Python to work with data</vt:lpstr>
      <vt:lpstr>Illustrations</vt:lpstr>
      <vt:lpstr>Indexing in numpy</vt:lpstr>
      <vt:lpstr>Using axes in numpy</vt:lpstr>
      <vt:lpstr>Parting Words + Resources</vt:lpstr>
      <vt:lpstr>Top Tips for Learning to Code</vt:lpstr>
      <vt:lpstr>Upgrading to Anaconda Distribution</vt:lpstr>
      <vt:lpstr>Practice</vt:lpstr>
      <vt:lpstr>Get in touch</vt:lpstr>
      <vt:lpstr>Acknowledgements</vt:lpstr>
      <vt:lpstr>General Python Documentation</vt:lpstr>
      <vt:lpstr>Python Library Documentation</vt:lpstr>
      <vt:lpstr>Jupyter &amp; Markdown Documentation</vt:lpstr>
      <vt:lpstr>Resources</vt:lpstr>
      <vt:lpstr>Understanding how to get up and running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Python  Getting Started with  Data Analysis &amp; Visualization</dc:title>
  <cp:lastModifiedBy>DeMayo, Justin</cp:lastModifiedBy>
  <cp:revision>11</cp:revision>
  <dcterms:modified xsi:type="dcterms:W3CDTF">2025-01-07T21:24:11Z</dcterms:modified>
</cp:coreProperties>
</file>